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81" r:id="rId12"/>
    <p:sldId id="268" r:id="rId13"/>
    <p:sldId id="269" r:id="rId14"/>
    <p:sldId id="270" r:id="rId15"/>
    <p:sldId id="271" r:id="rId16"/>
    <p:sldId id="272" r:id="rId17"/>
    <p:sldId id="273" r:id="rId18"/>
    <p:sldId id="263" r:id="rId19"/>
    <p:sldId id="274" r:id="rId20"/>
    <p:sldId id="278" r:id="rId21"/>
    <p:sldId id="279" r:id="rId22"/>
    <p:sldId id="280" r:id="rId23"/>
    <p:sldId id="264" r:id="rId24"/>
    <p:sldId id="277" r:id="rId25"/>
    <p:sldId id="275" r:id="rId26"/>
    <p:sldId id="276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8" name="Group 2"/>
          <p:cNvGrpSpPr>
            <a:grpSpLocks/>
          </p:cNvGrpSpPr>
          <p:nvPr userDrawn="1"/>
        </p:nvGrpSpPr>
        <p:grpSpPr bwMode="auto">
          <a:xfrm>
            <a:off x="7956376" y="5589240"/>
            <a:ext cx="504056" cy="633165"/>
            <a:chOff x="6201" y="8661"/>
            <a:chExt cx="510" cy="739"/>
          </a:xfrm>
        </p:grpSpPr>
        <p:pic>
          <p:nvPicPr>
            <p:cNvPr id="9" name="Picture 3" descr="LogoEngEl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1" y="8661"/>
              <a:ext cx="345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LogoEngEl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6" y="8661"/>
              <a:ext cx="345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aixaDeTexto 10"/>
          <p:cNvSpPr txBox="1"/>
          <p:nvPr userDrawn="1"/>
        </p:nvSpPr>
        <p:spPr>
          <a:xfrm>
            <a:off x="7894067" y="6237312"/>
            <a:ext cx="1214437" cy="288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23A5FA-F557-45F4-B656-1D60FDC971A6}" type="slidenum">
              <a:rPr lang="pt-BR" sz="12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r>
              <a:rPr lang="pt-BR" sz="1200" dirty="0">
                <a:latin typeface="+mn-lt"/>
              </a:rPr>
              <a:t> de </a:t>
            </a:r>
            <a:r>
              <a:rPr lang="pt-BR" sz="1200" dirty="0" smtClean="0">
                <a:latin typeface="+mn-lt"/>
              </a:rPr>
              <a:t>26</a:t>
            </a:r>
            <a:endParaRPr lang="pt-BR" sz="1200" dirty="0">
              <a:latin typeface="+mn-lt"/>
            </a:endParaRPr>
          </a:p>
        </p:txBody>
      </p:sp>
      <p:sp>
        <p:nvSpPr>
          <p:cNvPr id="13" name="Título 3"/>
          <p:cNvSpPr>
            <a:spLocks noGrp="1"/>
          </p:cNvSpPr>
          <p:nvPr userDrawn="1">
            <p:ph type="title"/>
          </p:nvPr>
        </p:nvSpPr>
        <p:spPr>
          <a:xfrm>
            <a:off x="457200" y="548680"/>
            <a:ext cx="3466728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Justificativa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1A107-5E10-4DD4-BE97-88BD709DD627}" type="datetimeFigureOut">
              <a:rPr lang="pt-BR" smtClean="0"/>
              <a:pPr/>
              <a:t>26/6/2012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13EAC-873C-4DF4-A21B-82FBCDA9EAE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de cantos arredondados 6"/>
          <p:cNvSpPr/>
          <p:nvPr userDrawn="1"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8" name="Imagem 6" descr="logo-ulbra-431x580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5517232"/>
            <a:ext cx="843059" cy="86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Ramon\FFOutput\M4H01207.wm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476672"/>
            <a:ext cx="7772400" cy="13235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dirty="0" smtClean="0"/>
              <a:t>Controle de Rotação de Compressor de Ar com Interface Serial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1560" y="3886200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Ramon Borba da Rosa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sz="1700" b="1" dirty="0" smtClean="0">
                <a:solidFill>
                  <a:schemeClr val="tx1"/>
                </a:solidFill>
              </a:rPr>
              <a:t>   Professor Orientador: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 err="1" smtClean="0">
                <a:solidFill>
                  <a:schemeClr val="tx1"/>
                </a:solidFill>
              </a:rPr>
              <a:t>MSc</a:t>
            </a:r>
            <a:r>
              <a:rPr lang="pt-BR" sz="1700" dirty="0" smtClean="0">
                <a:solidFill>
                  <a:schemeClr val="tx1"/>
                </a:solidFill>
              </a:rPr>
              <a:t> </a:t>
            </a:r>
            <a:r>
              <a:rPr lang="pt-BR" sz="1700" dirty="0">
                <a:solidFill>
                  <a:schemeClr val="tx1"/>
                </a:solidFill>
              </a:rPr>
              <a:t>Eng. Eletr. </a:t>
            </a:r>
            <a:r>
              <a:rPr lang="pt-BR" sz="1700" dirty="0" err="1">
                <a:solidFill>
                  <a:schemeClr val="tx1"/>
                </a:solidFill>
              </a:rPr>
              <a:t>Nolvi</a:t>
            </a:r>
            <a:r>
              <a:rPr lang="pt-BR" sz="1700" dirty="0">
                <a:solidFill>
                  <a:schemeClr val="tx1"/>
                </a:solidFill>
              </a:rPr>
              <a:t> Francisco Baggio Filho 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283968" y="1916832"/>
            <a:ext cx="504056" cy="633165"/>
            <a:chOff x="6201" y="8661"/>
            <a:chExt cx="510" cy="739"/>
          </a:xfrm>
        </p:grpSpPr>
        <p:pic>
          <p:nvPicPr>
            <p:cNvPr id="6" name="Picture 3" descr="LogoEngEl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01" y="8661"/>
              <a:ext cx="345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LogoEngEle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6" y="8661"/>
              <a:ext cx="345" cy="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ubtítulo 2"/>
          <p:cNvSpPr txBox="1">
            <a:spLocks/>
          </p:cNvSpPr>
          <p:nvPr/>
        </p:nvSpPr>
        <p:spPr>
          <a:xfrm>
            <a:off x="1331640" y="5949280"/>
            <a:ext cx="6400800" cy="2880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Canoas,</a:t>
            </a:r>
            <a:r>
              <a:rPr kumimoji="0" lang="pt-BR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Junho de 2012</a:t>
            </a:r>
            <a:endParaRPr kumimoji="0" lang="pt-B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23928" y="5589241"/>
            <a:ext cx="1224136" cy="36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dirty="0" smtClean="0"/>
              <a:t> P=3xA/D-30</a:t>
            </a:r>
            <a:endParaRPr lang="pt-BR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Aferição do transdutor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6197238" cy="398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96470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1600" dirty="0" smtClean="0"/>
              <a:t>		</a:t>
            </a:r>
            <a:r>
              <a:rPr lang="pt-BR" sz="1600" dirty="0" smtClean="0">
                <a:latin typeface="Bookman Old Style" pitchFamily="18" charset="0"/>
              </a:rPr>
              <a:t>A atuação de um controlador PI corresponde à soma de uma ação proporcional com uma ação integral. Desta forma pode-se melhorar a resposta transitória do sistema com  a ação proporcional, enquanto a ação integral corrige o erro de estado estacionário.</a:t>
            </a:r>
            <a:endParaRPr lang="pt-BR" sz="1600" dirty="0">
              <a:latin typeface="Bookman Old Style" pitchFamily="18" charset="0"/>
            </a:endParaRPr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Controle PI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634901" cy="92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1"/>
          <p:cNvSpPr txBox="1">
            <a:spLocks/>
          </p:cNvSpPr>
          <p:nvPr/>
        </p:nvSpPr>
        <p:spPr>
          <a:xfrm>
            <a:off x="457200" y="3472408"/>
            <a:ext cx="8219256" cy="19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3400" dirty="0">
                <a:latin typeface="Bookman Old Style" pitchFamily="18" charset="0"/>
              </a:rPr>
              <a:t>	</a:t>
            </a:r>
            <a:r>
              <a:rPr lang="pt-BR" sz="1400" dirty="0" smtClean="0">
                <a:latin typeface="Bookman Old Style" pitchFamily="18" charset="0"/>
              </a:rPr>
              <a:t>Digitalmente:</a:t>
            </a:r>
          </a:p>
          <a:p>
            <a:r>
              <a:rPr lang="pt-BR" sz="1400" dirty="0" err="1" smtClean="0">
                <a:latin typeface="Bookman Old Style" pitchFamily="18" charset="0"/>
              </a:rPr>
              <a:t>error</a:t>
            </a:r>
            <a:r>
              <a:rPr lang="pt-BR" sz="1400" dirty="0" smtClean="0">
                <a:latin typeface="Bookman Old Style" pitchFamily="18" charset="0"/>
              </a:rPr>
              <a:t>=</a:t>
            </a:r>
            <a:r>
              <a:rPr lang="pt-BR" sz="1400" dirty="0" err="1" smtClean="0">
                <a:latin typeface="Bookman Old Style" pitchFamily="18" charset="0"/>
              </a:rPr>
              <a:t>SetPoint-ProcessValue</a:t>
            </a:r>
            <a:r>
              <a:rPr lang="pt-BR" sz="1400" dirty="0" smtClean="0">
                <a:latin typeface="Bookman Old Style" pitchFamily="18" charset="0"/>
              </a:rPr>
              <a:t>;</a:t>
            </a:r>
          </a:p>
          <a:p>
            <a:r>
              <a:rPr lang="pt-BR" sz="1400" dirty="0" err="1" smtClean="0">
                <a:latin typeface="Bookman Old Style" pitchFamily="18" charset="0"/>
              </a:rPr>
              <a:t>pTerm</a:t>
            </a:r>
            <a:r>
              <a:rPr lang="pt-BR" sz="1400" dirty="0" smtClean="0">
                <a:latin typeface="Bookman Old Style" pitchFamily="18" charset="0"/>
              </a:rPr>
              <a:t>=</a:t>
            </a:r>
            <a:r>
              <a:rPr lang="pt-BR" sz="1400" dirty="0" err="1" smtClean="0">
                <a:latin typeface="Bookman Old Style" pitchFamily="18" charset="0"/>
              </a:rPr>
              <a:t>kP</a:t>
            </a:r>
            <a:r>
              <a:rPr lang="pt-BR" sz="1400" dirty="0" smtClean="0">
                <a:latin typeface="Bookman Old Style" pitchFamily="18" charset="0"/>
              </a:rPr>
              <a:t>*</a:t>
            </a:r>
            <a:r>
              <a:rPr lang="pt-BR" sz="1400" dirty="0" err="1">
                <a:latin typeface="Bookman Old Style" pitchFamily="18" charset="0"/>
              </a:rPr>
              <a:t>E</a:t>
            </a:r>
            <a:r>
              <a:rPr lang="pt-BR" sz="1400" dirty="0" err="1" smtClean="0">
                <a:latin typeface="Bookman Old Style" pitchFamily="18" charset="0"/>
              </a:rPr>
              <a:t>rror</a:t>
            </a:r>
            <a:r>
              <a:rPr lang="pt-BR" sz="1400" dirty="0" smtClean="0">
                <a:latin typeface="Bookman Old Style" pitchFamily="18" charset="0"/>
              </a:rPr>
              <a:t>;</a:t>
            </a:r>
          </a:p>
          <a:p>
            <a:r>
              <a:rPr lang="pt-BR" sz="1400" dirty="0" err="1" smtClean="0">
                <a:latin typeface="Bookman Old Style" pitchFamily="18" charset="0"/>
              </a:rPr>
              <a:t>IntegralError</a:t>
            </a:r>
            <a:r>
              <a:rPr lang="pt-BR" sz="1400" dirty="0" smtClean="0">
                <a:latin typeface="Bookman Old Style" pitchFamily="18" charset="0"/>
              </a:rPr>
              <a:t>=</a:t>
            </a:r>
            <a:r>
              <a:rPr lang="pt-BR" sz="1400" dirty="0" err="1" smtClean="0">
                <a:latin typeface="Bookman Old Style" pitchFamily="18" charset="0"/>
              </a:rPr>
              <a:t>Error</a:t>
            </a:r>
            <a:r>
              <a:rPr lang="pt-BR" sz="1400" dirty="0" smtClean="0">
                <a:latin typeface="Bookman Old Style" pitchFamily="18" charset="0"/>
              </a:rPr>
              <a:t>+</a:t>
            </a:r>
            <a:r>
              <a:rPr lang="pt-BR" sz="1400" dirty="0" err="1" smtClean="0">
                <a:latin typeface="Bookman Old Style" pitchFamily="18" charset="0"/>
              </a:rPr>
              <a:t>AntError</a:t>
            </a:r>
            <a:endParaRPr lang="pt-BR" sz="1400" dirty="0">
              <a:latin typeface="Bookman Old Style" pitchFamily="18" charset="0"/>
            </a:endParaRPr>
          </a:p>
          <a:p>
            <a:r>
              <a:rPr lang="pt-BR" sz="1400" dirty="0" err="1" smtClean="0">
                <a:latin typeface="Bookman Old Style" pitchFamily="18" charset="0"/>
              </a:rPr>
              <a:t>iTerm</a:t>
            </a:r>
            <a:r>
              <a:rPr lang="pt-BR" sz="1400" dirty="0" smtClean="0">
                <a:latin typeface="Bookman Old Style" pitchFamily="18" charset="0"/>
              </a:rPr>
              <a:t>=</a:t>
            </a:r>
            <a:r>
              <a:rPr lang="pt-BR" sz="1400" dirty="0" err="1" smtClean="0">
                <a:latin typeface="Bookman Old Style" pitchFamily="18" charset="0"/>
              </a:rPr>
              <a:t>kI</a:t>
            </a:r>
            <a:r>
              <a:rPr lang="pt-BR" sz="1400" dirty="0" smtClean="0">
                <a:latin typeface="Bookman Old Style" pitchFamily="18" charset="0"/>
              </a:rPr>
              <a:t>*</a:t>
            </a:r>
            <a:r>
              <a:rPr lang="pt-BR" sz="1400" dirty="0" err="1" smtClean="0">
                <a:latin typeface="Bookman Old Style" pitchFamily="18" charset="0"/>
              </a:rPr>
              <a:t>IntegralError</a:t>
            </a:r>
            <a:r>
              <a:rPr lang="pt-BR" sz="1400" dirty="0">
                <a:latin typeface="Bookman Old Style" pitchFamily="18" charset="0"/>
              </a:rPr>
              <a:t>;</a:t>
            </a:r>
          </a:p>
          <a:p>
            <a:r>
              <a:rPr lang="en-US" sz="1400" dirty="0" err="1">
                <a:latin typeface="Bookman Old Style" pitchFamily="18" charset="0"/>
              </a:rPr>
              <a:t>pi_out</a:t>
            </a:r>
            <a:r>
              <a:rPr lang="en-US" sz="1400" dirty="0">
                <a:latin typeface="Bookman Old Style" pitchFamily="18" charset="0"/>
              </a:rPr>
              <a:t>=(</a:t>
            </a:r>
            <a:r>
              <a:rPr lang="en-US" sz="1400" dirty="0" err="1">
                <a:latin typeface="Bookman Old Style" pitchFamily="18" charset="0"/>
              </a:rPr>
              <a:t>pTerm+iTerm</a:t>
            </a:r>
            <a:r>
              <a:rPr lang="en-US" sz="1400" dirty="0">
                <a:latin typeface="Bookman Old Style" pitchFamily="18" charset="0"/>
              </a:rPr>
              <a:t>);</a:t>
            </a:r>
            <a:endParaRPr lang="pt-BR" sz="1400" dirty="0">
              <a:latin typeface="Bookman Old Style" pitchFamily="18" charset="0"/>
            </a:endParaRPr>
          </a:p>
          <a:p>
            <a:endParaRPr lang="pt-BR" sz="1400" dirty="0">
              <a:latin typeface="Bookman Old Style" pitchFamily="18" charset="0"/>
            </a:endParaRPr>
          </a:p>
          <a:p>
            <a:endParaRPr lang="pt-BR" sz="1400" dirty="0"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pt-BR" sz="1600" dirty="0"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PI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4226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54684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Levantamento da FT</a:t>
            </a:r>
            <a:endParaRPr lang="pt-BR" dirty="0"/>
          </a:p>
        </p:txBody>
      </p:sp>
      <p:pic>
        <p:nvPicPr>
          <p:cNvPr id="4" name="Imagem 3" descr="salto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5989" y="1340768"/>
            <a:ext cx="4766645" cy="2232248"/>
          </a:xfrm>
          <a:prstGeom prst="rect">
            <a:avLst/>
          </a:prstGeom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3806677"/>
            <a:ext cx="6552727" cy="235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763688" y="5445224"/>
            <a:ext cx="5904656" cy="792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      Inserindo a FT levantada no </a:t>
            </a:r>
            <a:r>
              <a:rPr lang="pt-BR" sz="1600" dirty="0" err="1" smtClean="0">
                <a:latin typeface="Bookman Old Style" pitchFamily="18" charset="0"/>
              </a:rPr>
              <a:t>Mathlab</a:t>
            </a:r>
            <a:r>
              <a:rPr lang="pt-BR" sz="1600" dirty="0" smtClean="0">
                <a:latin typeface="Bookman Old Style" pitchFamily="18" charset="0"/>
              </a:rPr>
              <a:t> e </a:t>
            </a:r>
            <a:r>
              <a:rPr lang="pt-BR" sz="1600" dirty="0" err="1" smtClean="0">
                <a:latin typeface="Bookman Old Style" pitchFamily="18" charset="0"/>
              </a:rPr>
              <a:t>plotando</a:t>
            </a:r>
            <a:r>
              <a:rPr lang="pt-BR" sz="1600" dirty="0" smtClean="0">
                <a:latin typeface="Bookman Old Style" pitchFamily="18" charset="0"/>
              </a:rPr>
              <a:t> a resposta ao salto</a:t>
            </a:r>
            <a:endParaRPr lang="pt-BR" sz="1600" dirty="0">
              <a:latin typeface="Bookman Old Style" pitchFamily="18" charset="0"/>
            </a:endParaRPr>
          </a:p>
        </p:txBody>
      </p:sp>
      <p:pic>
        <p:nvPicPr>
          <p:cNvPr id="4" name="Imagem 3" descr="step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968" y="1484784"/>
            <a:ext cx="5027312" cy="3828492"/>
          </a:xfrm>
          <a:prstGeom prst="rect">
            <a:avLst/>
          </a:prstGeom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54684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Levantamento da FT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2840" y="1196752"/>
            <a:ext cx="8229600" cy="165618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    	</a:t>
            </a:r>
            <a:r>
              <a:rPr lang="pt-BR" sz="1400" dirty="0" smtClean="0">
                <a:latin typeface="Bookman Old Style" pitchFamily="18" charset="0"/>
              </a:rPr>
              <a:t>A sintonia </a:t>
            </a:r>
            <a:r>
              <a:rPr lang="pt-BR" sz="1400" dirty="0">
                <a:latin typeface="Bookman Old Style" pitchFamily="18" charset="0"/>
              </a:rPr>
              <a:t>da planta de controle de pressão </a:t>
            </a:r>
            <a:r>
              <a:rPr lang="pt-BR" sz="1400" dirty="0" smtClean="0">
                <a:latin typeface="Bookman Old Style" pitchFamily="18" charset="0"/>
              </a:rPr>
              <a:t>foi feita com o uso do 1° método de Ziegler &amp; </a:t>
            </a:r>
            <a:r>
              <a:rPr lang="pt-BR" sz="1400" dirty="0" err="1" smtClean="0">
                <a:latin typeface="Bookman Old Style" pitchFamily="18" charset="0"/>
              </a:rPr>
              <a:t>Nichols</a:t>
            </a:r>
            <a:r>
              <a:rPr lang="pt-BR" sz="1400" dirty="0">
                <a:latin typeface="Bookman Old Style" pitchFamily="18" charset="0"/>
              </a:rPr>
              <a:t>. Para o uso deste método, se faz necessário o conhecimento do modelo da planta de controle de 1°ordem. A resposta ao degrau deste tipo de função tem alguns parâmetros que são usados para definir as constantes Ki e </a:t>
            </a:r>
            <a:r>
              <a:rPr lang="pt-BR" sz="1400" dirty="0" err="1">
                <a:latin typeface="Bookman Old Style" pitchFamily="18" charset="0"/>
              </a:rPr>
              <a:t>Kp</a:t>
            </a:r>
            <a:r>
              <a:rPr lang="pt-BR" sz="1400" dirty="0">
                <a:latin typeface="Bookman Old Style" pitchFamily="18" charset="0"/>
              </a:rPr>
              <a:t> para a sintonia do controlador. Na figura </a:t>
            </a:r>
            <a:r>
              <a:rPr lang="pt-BR" sz="1400" dirty="0" smtClean="0">
                <a:latin typeface="Bookman Old Style" pitchFamily="18" charset="0"/>
              </a:rPr>
              <a:t>abaixo há </a:t>
            </a:r>
            <a:r>
              <a:rPr lang="pt-BR" sz="1400" dirty="0">
                <a:latin typeface="Bookman Old Style" pitchFamily="18" charset="0"/>
              </a:rPr>
              <a:t>a representação da resposta ao degrau u(t) e da saída da planta c(t) em malha aberta</a:t>
            </a:r>
            <a:r>
              <a:rPr lang="pt-BR" sz="1400" dirty="0" smtClean="0">
                <a:latin typeface="Bookman Old Style" pitchFamily="18" charset="0"/>
              </a:rPr>
              <a:t>.</a:t>
            </a:r>
            <a:endParaRPr lang="pt-BR" sz="1400" dirty="0">
              <a:latin typeface="Bookman Old Style" pitchFamily="18" charset="0"/>
            </a:endParaRPr>
          </a:p>
          <a:p>
            <a:pPr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52669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Sintonia do Controlador</a:t>
            </a:r>
            <a:endParaRPr lang="pt-BR" dirty="0"/>
          </a:p>
        </p:txBody>
      </p:sp>
      <p:pic>
        <p:nvPicPr>
          <p:cNvPr id="4" name="Imagem 3" descr="degrau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616" y="2817862"/>
            <a:ext cx="3516584" cy="1331218"/>
          </a:xfrm>
          <a:prstGeom prst="rect">
            <a:avLst/>
          </a:prstGeom>
        </p:spPr>
      </p:pic>
      <p:pic>
        <p:nvPicPr>
          <p:cNvPr id="5" name="Imagem 4" descr="parametros ft 1 ordem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816" y="4077072"/>
            <a:ext cx="3229744" cy="2224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556792"/>
            <a:ext cx="799288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Do </a:t>
            </a:r>
            <a:r>
              <a:rPr lang="pt-BR" sz="1600" dirty="0">
                <a:latin typeface="Bookman Old Style" pitchFamily="18" charset="0"/>
              </a:rPr>
              <a:t>ensaio ao salto visualizamos que:</a:t>
            </a:r>
          </a:p>
          <a:p>
            <a:pPr>
              <a:buNone/>
            </a:pPr>
            <a:r>
              <a:rPr lang="pt-BR" sz="1600" dirty="0">
                <a:latin typeface="Bookman Old Style" pitchFamily="18" charset="0"/>
              </a:rPr>
              <a:t>	</a:t>
            </a:r>
            <a:r>
              <a:rPr lang="pt-BR" sz="1600" dirty="0" smtClean="0">
                <a:latin typeface="Bookman Old Style" pitchFamily="18" charset="0"/>
              </a:rPr>
              <a:t>θ=2s</a:t>
            </a:r>
            <a:endParaRPr lang="pt-BR" sz="1600" dirty="0">
              <a:latin typeface="Bookman Old Style" pitchFamily="18" charset="0"/>
            </a:endParaRPr>
          </a:p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	K=1,9</a:t>
            </a:r>
            <a:endParaRPr lang="pt-BR" sz="1600" dirty="0">
              <a:latin typeface="Bookman Old Style" pitchFamily="18" charset="0"/>
            </a:endParaRPr>
          </a:p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	τ=16s</a:t>
            </a:r>
          </a:p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Com o auxílio da tabela abaixo definimos os valores ótimos de Ki e </a:t>
            </a:r>
            <a:r>
              <a:rPr lang="pt-BR" sz="1600" dirty="0" err="1" smtClean="0">
                <a:latin typeface="Bookman Old Style" pitchFamily="18" charset="0"/>
              </a:rPr>
              <a:t>Kp</a:t>
            </a:r>
            <a:endParaRPr lang="pt-BR" sz="1600" dirty="0" smtClean="0">
              <a:latin typeface="Bookman Old Style" pitchFamily="18" charset="0"/>
            </a:endParaRPr>
          </a:p>
          <a:p>
            <a:pPr>
              <a:buNone/>
            </a:pPr>
            <a:endParaRPr lang="pt-BR" sz="1700" dirty="0" smtClean="0"/>
          </a:p>
          <a:p>
            <a:pPr>
              <a:buNone/>
            </a:pPr>
            <a:endParaRPr lang="pt-BR" sz="1700" dirty="0"/>
          </a:p>
          <a:p>
            <a:pPr algn="just">
              <a:buNone/>
            </a:pPr>
            <a:endParaRPr lang="pt-BR" sz="1400" dirty="0">
              <a:latin typeface="Bookman Old Style" pitchFamily="18" charset="0"/>
            </a:endParaRPr>
          </a:p>
          <a:p>
            <a:pPr>
              <a:buNone/>
            </a:pPr>
            <a:endParaRPr lang="pt-BR" dirty="0" smtClean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52669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Sintonia do Controlador</a:t>
            </a:r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7626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3816424" cy="1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52669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Sintonia do Controlador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Aplicação VB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49" y="1412776"/>
            <a:ext cx="646991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484785"/>
            <a:ext cx="8219256" cy="2448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sz="1900" dirty="0" smtClean="0">
                <a:latin typeface="Bookman Old Style" pitchFamily="18" charset="0"/>
              </a:rPr>
              <a:t>     		Quando </a:t>
            </a:r>
            <a:r>
              <a:rPr lang="pt-BR" sz="1900" dirty="0">
                <a:latin typeface="Bookman Old Style" pitchFamily="18" charset="0"/>
              </a:rPr>
              <a:t>o PIC recebe alguma informação pela serial o </a:t>
            </a:r>
            <a:r>
              <a:rPr lang="pt-BR" sz="1900" dirty="0" smtClean="0">
                <a:latin typeface="Bookman Old Style" pitchFamily="18" charset="0"/>
              </a:rPr>
              <a:t>seguinte trecho do código </a:t>
            </a:r>
            <a:r>
              <a:rPr lang="pt-BR" sz="1900" dirty="0">
                <a:latin typeface="Bookman Old Style" pitchFamily="18" charset="0"/>
              </a:rPr>
              <a:t>é executado:         </a:t>
            </a:r>
          </a:p>
          <a:p>
            <a:pPr>
              <a:buNone/>
            </a:pPr>
            <a:r>
              <a:rPr lang="pt-BR" sz="1900" dirty="0">
                <a:latin typeface="Bookman Old Style" pitchFamily="18" charset="0"/>
              </a:rPr>
              <a:t> 	</a:t>
            </a:r>
            <a:r>
              <a:rPr lang="pt-BR" sz="1900" dirty="0" smtClean="0">
                <a:latin typeface="Bookman Old Style" pitchFamily="18" charset="0"/>
              </a:rPr>
              <a:t>	</a:t>
            </a:r>
            <a:r>
              <a:rPr lang="en-US" sz="1900" dirty="0" smtClean="0">
                <a:latin typeface="Bookman Old Style" pitchFamily="18" charset="0"/>
              </a:rPr>
              <a:t>switch </a:t>
            </a:r>
            <a:r>
              <a:rPr lang="en-US" sz="1900" dirty="0">
                <a:latin typeface="Bookman Old Style" pitchFamily="18" charset="0"/>
              </a:rPr>
              <a:t>(</a:t>
            </a:r>
            <a:r>
              <a:rPr lang="en-US" sz="1900" dirty="0" err="1">
                <a:latin typeface="Bookman Old Style" pitchFamily="18" charset="0"/>
              </a:rPr>
              <a:t>uart_rd</a:t>
            </a:r>
            <a:r>
              <a:rPr lang="en-US" sz="1900" dirty="0">
                <a:latin typeface="Bookman Old Style" pitchFamily="18" charset="0"/>
              </a:rPr>
              <a:t>)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</a:t>
            </a:r>
            <a:r>
              <a:rPr lang="en-US" sz="1900" dirty="0" smtClean="0">
                <a:latin typeface="Bookman Old Style" pitchFamily="18" charset="0"/>
              </a:rPr>
              <a:t>	  </a:t>
            </a:r>
            <a:r>
              <a:rPr lang="en-US" sz="1900" dirty="0">
                <a:latin typeface="Bookman Old Style" pitchFamily="18" charset="0"/>
              </a:rPr>
              <a:t>{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    </a:t>
            </a:r>
            <a:r>
              <a:rPr lang="en-US" sz="1900" dirty="0" smtClean="0">
                <a:latin typeface="Bookman Old Style" pitchFamily="18" charset="0"/>
              </a:rPr>
              <a:t>	    case </a:t>
            </a:r>
            <a:r>
              <a:rPr lang="en-US" sz="1900" dirty="0">
                <a:latin typeface="Bookman Old Style" pitchFamily="18" charset="0"/>
              </a:rPr>
              <a:t>'A': </a:t>
            </a:r>
            <a:r>
              <a:rPr lang="en-US" sz="1900" dirty="0" err="1">
                <a:latin typeface="Bookman Old Style" pitchFamily="18" charset="0"/>
              </a:rPr>
              <a:t>liga</a:t>
            </a:r>
            <a:r>
              <a:rPr lang="en-US" sz="1900" dirty="0">
                <a:latin typeface="Bookman Old Style" pitchFamily="18" charset="0"/>
              </a:rPr>
              <a:t>=1; break;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     </a:t>
            </a:r>
            <a:r>
              <a:rPr lang="en-US" sz="1900" dirty="0" smtClean="0">
                <a:latin typeface="Bookman Old Style" pitchFamily="18" charset="0"/>
              </a:rPr>
              <a:t>       case </a:t>
            </a:r>
            <a:r>
              <a:rPr lang="en-US" sz="1900" dirty="0">
                <a:latin typeface="Bookman Old Style" pitchFamily="18" charset="0"/>
              </a:rPr>
              <a:t>'a': </a:t>
            </a:r>
            <a:r>
              <a:rPr lang="en-US" sz="1900" dirty="0" err="1">
                <a:latin typeface="Bookman Old Style" pitchFamily="18" charset="0"/>
              </a:rPr>
              <a:t>liga</a:t>
            </a:r>
            <a:r>
              <a:rPr lang="en-US" sz="1900" dirty="0">
                <a:latin typeface="Bookman Old Style" pitchFamily="18" charset="0"/>
              </a:rPr>
              <a:t>=0; break;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   </a:t>
            </a:r>
            <a:r>
              <a:rPr lang="en-US" sz="1900" dirty="0" smtClean="0">
                <a:latin typeface="Bookman Old Style" pitchFamily="18" charset="0"/>
              </a:rPr>
              <a:t>	    case </a:t>
            </a:r>
            <a:r>
              <a:rPr lang="en-US" sz="1900" dirty="0">
                <a:latin typeface="Bookman Old Style" pitchFamily="18" charset="0"/>
              </a:rPr>
              <a:t>'B': </a:t>
            </a:r>
            <a:r>
              <a:rPr lang="en-US" sz="1900" dirty="0" err="1">
                <a:latin typeface="Bookman Old Style" pitchFamily="18" charset="0"/>
              </a:rPr>
              <a:t>SetPoint</a:t>
            </a:r>
            <a:r>
              <a:rPr lang="en-US" sz="1900" dirty="0">
                <a:latin typeface="Bookman Old Style" pitchFamily="18" charset="0"/>
              </a:rPr>
              <a:t>=200;; break;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    </a:t>
            </a:r>
            <a:r>
              <a:rPr lang="en-US" sz="1900" dirty="0" smtClean="0">
                <a:latin typeface="Bookman Old Style" pitchFamily="18" charset="0"/>
              </a:rPr>
              <a:t>        case </a:t>
            </a:r>
            <a:r>
              <a:rPr lang="en-US" sz="1900" dirty="0">
                <a:latin typeface="Bookman Old Style" pitchFamily="18" charset="0"/>
              </a:rPr>
              <a:t>'C': </a:t>
            </a:r>
            <a:r>
              <a:rPr lang="en-US" sz="1900" dirty="0" err="1">
                <a:latin typeface="Bookman Old Style" pitchFamily="18" charset="0"/>
              </a:rPr>
              <a:t>SetPoint</a:t>
            </a:r>
            <a:r>
              <a:rPr lang="en-US" sz="1900" dirty="0">
                <a:latin typeface="Bookman Old Style" pitchFamily="18" charset="0"/>
              </a:rPr>
              <a:t>=300;; break;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       </a:t>
            </a:r>
            <a:r>
              <a:rPr lang="en-US" sz="1900" dirty="0" smtClean="0">
                <a:latin typeface="Bookman Old Style" pitchFamily="18" charset="0"/>
              </a:rPr>
              <a:t>        case </a:t>
            </a:r>
            <a:r>
              <a:rPr lang="en-US" sz="1900" dirty="0">
                <a:latin typeface="Bookman Old Style" pitchFamily="18" charset="0"/>
              </a:rPr>
              <a:t>'D': </a:t>
            </a:r>
            <a:r>
              <a:rPr lang="en-US" sz="1900" dirty="0" err="1">
                <a:latin typeface="Bookman Old Style" pitchFamily="18" charset="0"/>
              </a:rPr>
              <a:t>SetPoint</a:t>
            </a:r>
            <a:r>
              <a:rPr lang="en-US" sz="1900" dirty="0">
                <a:latin typeface="Bookman Old Style" pitchFamily="18" charset="0"/>
              </a:rPr>
              <a:t>=400;; break;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1900" dirty="0">
                <a:latin typeface="Bookman Old Style" pitchFamily="18" charset="0"/>
              </a:rPr>
              <a:t>   </a:t>
            </a:r>
            <a:r>
              <a:rPr lang="en-US" sz="1900" dirty="0" smtClean="0">
                <a:latin typeface="Bookman Old Style" pitchFamily="18" charset="0"/>
              </a:rPr>
              <a:t>             </a:t>
            </a:r>
            <a:r>
              <a:rPr lang="pt-BR" sz="1900" dirty="0" smtClean="0">
                <a:latin typeface="Bookman Old Style" pitchFamily="18" charset="0"/>
              </a:rPr>
              <a:t>}</a:t>
            </a:r>
            <a:endParaRPr lang="pt-BR" sz="1900" dirty="0">
              <a:latin typeface="Bookman Old Style" pitchFamily="18" charset="0"/>
            </a:endParaRPr>
          </a:p>
          <a:p>
            <a:pPr>
              <a:buNone/>
            </a:pPr>
            <a:endParaRPr lang="pt-BR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Aplicação VB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19"/>
          </a:xfrm>
        </p:spPr>
        <p:txBody>
          <a:bodyPr>
            <a:normAutofit/>
          </a:bodyPr>
          <a:lstStyle/>
          <a:p>
            <a:r>
              <a:rPr lang="pt-BR" sz="1600" dirty="0" smtClean="0">
                <a:latin typeface="Bookman Old Style" pitchFamily="18" charset="0"/>
              </a:rPr>
              <a:t>Numa instalação fabril  os motores são os maiores consumidores de energia elétrica,  acionando diversos tipos de máquinas. A economia de energia no acionamento destes reflete diretamente na diminuição do custo de produção aumentando a competitividade das empresas no mercado.</a:t>
            </a:r>
            <a:endParaRPr lang="pt-BR" sz="1600" dirty="0">
              <a:latin typeface="Bookman Old Style" pitchFamily="18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688632" cy="197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Justificativa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851920" y="5301208"/>
            <a:ext cx="1584176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latin typeface="Bookman Old Style" pitchFamily="18" charset="0"/>
              </a:rPr>
              <a:t>Setpoint</a:t>
            </a:r>
            <a:r>
              <a:rPr lang="pt-BR" sz="1600" dirty="0" smtClean="0">
                <a:latin typeface="Bookman Old Style" pitchFamily="18" charset="0"/>
              </a:rPr>
              <a:t> 2 bar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6" name="Imagem 5" descr="2b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82621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b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631" y="2003699"/>
            <a:ext cx="6840761" cy="2793453"/>
          </a:xfrm>
          <a:prstGeom prst="rect">
            <a:avLst/>
          </a:prstGeom>
        </p:spPr>
      </p:pic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851920" y="5301208"/>
            <a:ext cx="1584176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latin typeface="Bookman Old Style" pitchFamily="18" charset="0"/>
              </a:rPr>
              <a:t>Setpoint</a:t>
            </a:r>
            <a:r>
              <a:rPr lang="pt-BR" sz="1600" dirty="0" smtClean="0">
                <a:latin typeface="Bookman Old Style" pitchFamily="18" charset="0"/>
              </a:rPr>
              <a:t> 3 bar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7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3851920" y="5301208"/>
            <a:ext cx="1584176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1600" dirty="0" err="1" smtClean="0">
                <a:latin typeface="Bookman Old Style" pitchFamily="18" charset="0"/>
              </a:rPr>
              <a:t>Setpoint</a:t>
            </a:r>
            <a:r>
              <a:rPr lang="pt-BR" sz="1600" dirty="0" smtClean="0">
                <a:latin typeface="Bookman Old Style" pitchFamily="18" charset="0"/>
              </a:rPr>
              <a:t> 4 bar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7" name="Imagem 6" descr="4b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7984" y="2060848"/>
            <a:ext cx="6780400" cy="276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Vídeo</a:t>
            </a:r>
            <a:endParaRPr lang="pt-BR" dirty="0"/>
          </a:p>
        </p:txBody>
      </p:sp>
      <p:pic>
        <p:nvPicPr>
          <p:cNvPr id="6" name="M4H01207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7427207" cy="4177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3517851"/>
          </a:xfrm>
        </p:spPr>
        <p:txBody>
          <a:bodyPr>
            <a:normAutofit/>
          </a:bodyPr>
          <a:lstStyle/>
          <a:p>
            <a:r>
              <a:rPr lang="pt-BR" sz="1600" dirty="0">
                <a:latin typeface="Bookman Old Style" pitchFamily="18" charset="0"/>
              </a:rPr>
              <a:t>Para a sintonia do controlador PI foram feitos ensaios em bancada e foram usadas as regras de Ziegler e </a:t>
            </a:r>
            <a:r>
              <a:rPr lang="pt-BR" sz="1600" dirty="0" err="1">
                <a:latin typeface="Bookman Old Style" pitchFamily="18" charset="0"/>
              </a:rPr>
              <a:t>Nichols</a:t>
            </a:r>
            <a:r>
              <a:rPr lang="pt-BR" sz="1600" dirty="0">
                <a:latin typeface="Bookman Old Style" pitchFamily="18" charset="0"/>
              </a:rPr>
              <a:t>, os testes executados se mostraram eficientes e conseguiu-se, manter a pressão do sistema constante dentro dos </a:t>
            </a:r>
            <a:r>
              <a:rPr lang="pt-BR" sz="1600" i="1" dirty="0" err="1">
                <a:latin typeface="Bookman Old Style" pitchFamily="18" charset="0"/>
              </a:rPr>
              <a:t>setpoints</a:t>
            </a:r>
            <a:r>
              <a:rPr lang="pt-BR" sz="1600" i="1" dirty="0">
                <a:latin typeface="Bookman Old Style" pitchFamily="18" charset="0"/>
              </a:rPr>
              <a:t> </a:t>
            </a:r>
            <a:r>
              <a:rPr lang="pt-BR" sz="1600" dirty="0">
                <a:latin typeface="Bookman Old Style" pitchFamily="18" charset="0"/>
              </a:rPr>
              <a:t>desejados mesmo com uma variação na demanda de ar (simulada na válvula reguladora de fluxo).</a:t>
            </a:r>
          </a:p>
          <a:p>
            <a:pPr>
              <a:buNone/>
            </a:pPr>
            <a:endParaRPr lang="pt-BR" sz="1600" dirty="0" smtClean="0">
              <a:latin typeface="Bookman Old Style" pitchFamily="18" charset="0"/>
            </a:endParaRPr>
          </a:p>
          <a:p>
            <a:r>
              <a:rPr lang="pt-BR" sz="1600" dirty="0" smtClean="0">
                <a:latin typeface="Bookman Old Style" pitchFamily="18" charset="0"/>
              </a:rPr>
              <a:t>Este </a:t>
            </a:r>
            <a:r>
              <a:rPr lang="pt-BR" sz="1600" dirty="0">
                <a:latin typeface="Bookman Old Style" pitchFamily="18" charset="0"/>
              </a:rPr>
              <a:t>trabalho ainda possibilitou a experiência na comunicação </a:t>
            </a:r>
            <a:r>
              <a:rPr lang="pt-BR" sz="1600" dirty="0" err="1">
                <a:latin typeface="Bookman Old Style" pitchFamily="18" charset="0"/>
              </a:rPr>
              <a:t>Microcontrolador-PC</a:t>
            </a:r>
            <a:r>
              <a:rPr lang="pt-BR" sz="1600" dirty="0">
                <a:latin typeface="Bookman Old Style" pitchFamily="18" charset="0"/>
              </a:rPr>
              <a:t> através do desenvolvimento de uma interface onde é possível interagir com o controle através de uma aplicação feita em Visual </a:t>
            </a:r>
            <a:r>
              <a:rPr lang="pt-BR" sz="1600" dirty="0" err="1">
                <a:latin typeface="Bookman Old Style" pitchFamily="18" charset="0"/>
              </a:rPr>
              <a:t>Basic</a:t>
            </a:r>
            <a:r>
              <a:rPr lang="pt-BR" sz="1600" dirty="0">
                <a:latin typeface="Bookman Old Style" pitchFamily="18" charset="0"/>
              </a:rPr>
              <a:t> e troca de informação via serial</a:t>
            </a:r>
            <a:r>
              <a:rPr lang="pt-BR" sz="1600" dirty="0" smtClean="0">
                <a:latin typeface="Bookman Old Style" pitchFamily="18" charset="0"/>
              </a:rPr>
              <a:t>.</a:t>
            </a:r>
          </a:p>
          <a:p>
            <a:endParaRPr lang="pt-BR" sz="1600" dirty="0">
              <a:latin typeface="Bookman Old Style" pitchFamily="18" charset="0"/>
            </a:endParaRPr>
          </a:p>
          <a:p>
            <a:endParaRPr lang="pt-BR" sz="1600" dirty="0">
              <a:latin typeface="Bookman Old Style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3528392"/>
          </a:xfrm>
        </p:spPr>
        <p:txBody>
          <a:bodyPr>
            <a:normAutofit lnSpcReduction="10000"/>
          </a:bodyPr>
          <a:lstStyle/>
          <a:p>
            <a:r>
              <a:rPr lang="pt-BR" sz="1600" dirty="0">
                <a:latin typeface="Bookman Old Style" pitchFamily="18" charset="0"/>
              </a:rPr>
              <a:t>[</a:t>
            </a:r>
            <a:r>
              <a:rPr lang="pt-BR" sz="1700" dirty="0">
                <a:latin typeface="Bookman Old Style" pitchFamily="18" charset="0"/>
              </a:rPr>
              <a:t>1]BALBINOT, ALEXANDRE, BRUSAMARELO, VALNER JOAO- Instrumentação e Fundamentos de Medidas, Volume 1, LTC, 2006</a:t>
            </a:r>
            <a:r>
              <a:rPr lang="pt-BR" sz="1700" dirty="0" smtClean="0">
                <a:latin typeface="Bookman Old Style" pitchFamily="18" charset="0"/>
              </a:rPr>
              <a:t>;</a:t>
            </a:r>
          </a:p>
          <a:p>
            <a:pPr>
              <a:buNone/>
            </a:pPr>
            <a:endParaRPr lang="pt-BR" sz="1700" dirty="0">
              <a:latin typeface="Bookman Old Style" pitchFamily="18" charset="0"/>
            </a:endParaRPr>
          </a:p>
          <a:p>
            <a:r>
              <a:rPr lang="pt-BR" sz="1700" dirty="0">
                <a:latin typeface="Bookman Old Style" pitchFamily="18" charset="0"/>
              </a:rPr>
              <a:t>[2]DEL TORO, VICENT, - Fundamentos de Máquinas Elétricas, LTC, 1994; </a:t>
            </a:r>
          </a:p>
          <a:p>
            <a:pPr>
              <a:buNone/>
            </a:pPr>
            <a:r>
              <a:rPr lang="pt-BR" sz="1700" dirty="0">
                <a:latin typeface="Bookman Old Style" pitchFamily="18" charset="0"/>
              </a:rPr>
              <a:t> </a:t>
            </a:r>
          </a:p>
          <a:p>
            <a:r>
              <a:rPr lang="pt-BR" sz="1700" dirty="0">
                <a:latin typeface="Bookman Old Style" pitchFamily="18" charset="0"/>
              </a:rPr>
              <a:t>[3]NISE, NORMAN S. Engenharia de Sistemas de Controle. 3 Ed 2003</a:t>
            </a:r>
          </a:p>
          <a:p>
            <a:pPr>
              <a:buNone/>
            </a:pPr>
            <a:r>
              <a:rPr lang="pt-BR" sz="1700" dirty="0">
                <a:latin typeface="Bookman Old Style" pitchFamily="18" charset="0"/>
              </a:rPr>
              <a:t> </a:t>
            </a:r>
          </a:p>
          <a:p>
            <a:r>
              <a:rPr lang="pt-BR" sz="1700" dirty="0">
                <a:latin typeface="Bookman Old Style" pitchFamily="18" charset="0"/>
              </a:rPr>
              <a:t>[4] OGATA, KATSUHIKO- Engenharia de Controle Moderno. 4 Ed São Paulo, 2005;</a:t>
            </a:r>
          </a:p>
          <a:p>
            <a:pPr>
              <a:buNone/>
            </a:pPr>
            <a:r>
              <a:rPr lang="pt-BR" sz="1700" dirty="0">
                <a:latin typeface="Bookman Old Style" pitchFamily="18" charset="0"/>
              </a:rPr>
              <a:t> </a:t>
            </a:r>
          </a:p>
          <a:p>
            <a:r>
              <a:rPr lang="pt-BR" sz="1700" dirty="0">
                <a:latin typeface="Bookman Old Style" pitchFamily="18" charset="0"/>
              </a:rPr>
              <a:t>[5]</a:t>
            </a:r>
            <a:r>
              <a:rPr lang="pt-BR" sz="1700" dirty="0" err="1">
                <a:latin typeface="Bookman Old Style" pitchFamily="18" charset="0"/>
              </a:rPr>
              <a:t>A.E.</a:t>
            </a:r>
            <a:r>
              <a:rPr lang="pt-BR" sz="1700" dirty="0">
                <a:latin typeface="Bookman Old Style" pitchFamily="18" charset="0"/>
              </a:rPr>
              <a:t>, FITZGERALD, Máquinas Elétricas, São Paulo, 1975.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43808" y="3136106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/>
          </a:bodyPr>
          <a:lstStyle/>
          <a:p>
            <a:r>
              <a:rPr lang="pt-BR" sz="1600" dirty="0">
                <a:latin typeface="Bookman Old Style" pitchFamily="18" charset="0"/>
              </a:rPr>
              <a:t>Alia-se a este fato também , a preocupação com  o uso racional dos recursos energéticos, fazendo com que o controle desse tipo de máquina deixe de ser apenas um controle tipo liga-desliga (partida direta)  e  sejam utilizados outros acionamentos que possam vir a minimizar o consumo de energia como o uso de variadores de velocidade em cargas aonde a demanda é variada, como é o caso dos compressores, que devido a crescente automação da produção com sistemas pneumáticos é um dos maiores consumidores dentre os motores de uma indústria.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Justificativa</a:t>
            </a:r>
            <a:endParaRPr lang="pt-BR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89040"/>
            <a:ext cx="6019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02832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Hardware da Planta</a:t>
            </a:r>
            <a:endParaRPr lang="pt-BR" dirty="0"/>
          </a:p>
        </p:txBody>
      </p:sp>
      <p:pic>
        <p:nvPicPr>
          <p:cNvPr id="4" name="Imagem 3" descr="PNEUMATICO TCC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5343525" cy="3521404"/>
          </a:xfrm>
          <a:prstGeom prst="rect">
            <a:avLst/>
          </a:prstGeom>
        </p:spPr>
      </p:pic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5796136" y="2276872"/>
            <a:ext cx="2736304" cy="26642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Motor de indução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Acoplamento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Compressor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Transdutor de pressão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Reservatório de ar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Manômetro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Válvula reguladora de fluxo</a:t>
            </a:r>
            <a:endParaRPr lang="pt-BR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211738"/>
            <a:ext cx="5112568" cy="4758784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474840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Diagrama de Blocos</a:t>
            </a:r>
            <a:endParaRPr lang="pt-BR" dirty="0"/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6372200" y="2132856"/>
            <a:ext cx="2304256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PC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Microcontrolador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Display LCD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Conversor PWM/</a:t>
            </a:r>
            <a:r>
              <a:rPr lang="pt-BR" sz="1600" dirty="0" err="1" smtClean="0">
                <a:latin typeface="Bookman Old Style" pitchFamily="18" charset="0"/>
              </a:rPr>
              <a:t>Analog</a:t>
            </a:r>
            <a:endParaRPr lang="pt-BR" sz="1600" dirty="0" smtClean="0">
              <a:latin typeface="Bookman Old Style" pitchFamily="18" charset="0"/>
            </a:endParaRP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Inversor de </a:t>
            </a:r>
            <a:r>
              <a:rPr lang="pt-BR" sz="1600" dirty="0" err="1" smtClean="0">
                <a:latin typeface="Bookman Old Style" pitchFamily="18" charset="0"/>
              </a:rPr>
              <a:t>frequência</a:t>
            </a:r>
            <a:endParaRPr lang="pt-BR" sz="1600" dirty="0" smtClean="0">
              <a:latin typeface="Bookman Old Style" pitchFamily="18" charset="0"/>
            </a:endParaRP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Motor</a:t>
            </a:r>
          </a:p>
          <a:p>
            <a:pPr>
              <a:buFont typeface="+mj-lt"/>
              <a:buAutoNum type="alphaUcPeriod"/>
            </a:pPr>
            <a:r>
              <a:rPr lang="pt-BR" sz="1600" dirty="0" smtClean="0">
                <a:latin typeface="Bookman Old Style" pitchFamily="18" charset="0"/>
              </a:rPr>
              <a:t>Transdutor de pressão</a:t>
            </a:r>
            <a:endParaRPr lang="pt-BR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Protótipo</a:t>
            </a:r>
            <a:endParaRPr lang="pt-BR" dirty="0"/>
          </a:p>
        </p:txBody>
      </p:sp>
      <p:pic>
        <p:nvPicPr>
          <p:cNvPr id="4" name="Imagem 3" descr="C:\Documents and Settings\Ramon Borba\Configurações locais\Temporary Internet Files\Content.Word\DSCF04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5202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SCF053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4409902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1187624" y="5373216"/>
            <a:ext cx="1584176" cy="216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Placa Microcontrolador</a:t>
            </a:r>
            <a:endParaRPr lang="pt-BR" sz="1600" dirty="0">
              <a:latin typeface="Bookman Old Style" pitchFamily="18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5220072" y="5373216"/>
            <a:ext cx="1008112" cy="216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Placa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3466728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Protótipo</a:t>
            </a:r>
            <a:endParaRPr lang="pt-BR" dirty="0"/>
          </a:p>
        </p:txBody>
      </p:sp>
      <p:pic>
        <p:nvPicPr>
          <p:cNvPr id="5" name="Imagem 4" descr="DSC01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1268760"/>
            <a:ext cx="6432715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978896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Acionamento Inversor</a:t>
            </a:r>
            <a:endParaRPr lang="pt-BR" dirty="0"/>
          </a:p>
        </p:txBody>
      </p:sp>
      <p:pic>
        <p:nvPicPr>
          <p:cNvPr id="4" name="Imagem 3" descr="imageminversor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517404" cy="1924050"/>
          </a:xfrm>
          <a:prstGeom prst="rect">
            <a:avLst/>
          </a:prstGeom>
        </p:spPr>
      </p:pic>
      <p:pic>
        <p:nvPicPr>
          <p:cNvPr id="5" name="Imagem 4" descr="imageminversor 2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3933056"/>
            <a:ext cx="2313160" cy="2085975"/>
          </a:xfrm>
          <a:prstGeom prst="rect">
            <a:avLst/>
          </a:prstGeom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4860032" y="2204864"/>
            <a:ext cx="2232248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pt-BR" sz="1600" dirty="0" smtClean="0">
                <a:latin typeface="Bookman Old Style" pitchFamily="18" charset="0"/>
              </a:rPr>
              <a:t>Conexão de potência</a:t>
            </a:r>
            <a:endParaRPr lang="pt-BR" sz="1600" dirty="0">
              <a:latin typeface="Bookman Old Style" pitchFamily="18" charset="0"/>
            </a:endParaRPr>
          </a:p>
        </p:txBody>
      </p:sp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2051720" y="4725144"/>
            <a:ext cx="2232248" cy="3600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Conexão de controle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4978896" cy="6529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Acionamento Inversor</a:t>
            </a:r>
            <a:endParaRPr lang="pt-BR" dirty="0"/>
          </a:p>
        </p:txBody>
      </p:sp>
      <p:pic>
        <p:nvPicPr>
          <p:cNvPr id="5" name="Imagem 4" descr="pwmanalog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7300229" cy="2378690"/>
          </a:xfrm>
          <a:prstGeom prst="rect">
            <a:avLst/>
          </a:prstGeom>
        </p:spPr>
      </p:pic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3275856" y="4869160"/>
            <a:ext cx="2520280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pt-BR" sz="1600" dirty="0" smtClean="0">
                <a:latin typeface="Bookman Old Style" pitchFamily="18" charset="0"/>
              </a:rPr>
              <a:t>Conversor PWM/</a:t>
            </a:r>
            <a:r>
              <a:rPr lang="pt-BR" sz="1600" dirty="0" err="1" smtClean="0">
                <a:latin typeface="Bookman Old Style" pitchFamily="18" charset="0"/>
              </a:rPr>
              <a:t>Analog</a:t>
            </a:r>
            <a:endParaRPr lang="pt-BR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421</Words>
  <Application>Microsoft Office PowerPoint</Application>
  <PresentationFormat>Apresentação na tela (4:3)</PresentationFormat>
  <Paragraphs>95</Paragraphs>
  <Slides>26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Controle de Rotação de Compressor de Ar com Interface Serial</vt:lpstr>
      <vt:lpstr>Justificativa</vt:lpstr>
      <vt:lpstr>Justificativa</vt:lpstr>
      <vt:lpstr>Hardware da Planta</vt:lpstr>
      <vt:lpstr>Diagrama de Blocos</vt:lpstr>
      <vt:lpstr>Protótipo</vt:lpstr>
      <vt:lpstr>Protótipo</vt:lpstr>
      <vt:lpstr>Acionamento Inversor</vt:lpstr>
      <vt:lpstr>Acionamento Inversor</vt:lpstr>
      <vt:lpstr>Aferição do transdutor</vt:lpstr>
      <vt:lpstr>Controle PI</vt:lpstr>
      <vt:lpstr>Controle PI</vt:lpstr>
      <vt:lpstr>Levantamento da FT</vt:lpstr>
      <vt:lpstr>Levantamento da FT</vt:lpstr>
      <vt:lpstr>Sintonia do Controlador</vt:lpstr>
      <vt:lpstr>Sintonia do Controlador</vt:lpstr>
      <vt:lpstr>Sintonia do Controlador</vt:lpstr>
      <vt:lpstr>Aplicação VB</vt:lpstr>
      <vt:lpstr>Aplicação VB</vt:lpstr>
      <vt:lpstr>Resultados</vt:lpstr>
      <vt:lpstr>Resultados</vt:lpstr>
      <vt:lpstr>Resultados</vt:lpstr>
      <vt:lpstr>Vídeo</vt:lpstr>
      <vt:lpstr>Conclusões</vt:lpstr>
      <vt:lpstr>Referências</vt:lpstr>
      <vt:lpstr>OBRIGADO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Ramon Borba</dc:creator>
  <cp:lastModifiedBy>Ramon Borba</cp:lastModifiedBy>
  <cp:revision>50</cp:revision>
  <dcterms:created xsi:type="dcterms:W3CDTF">2012-06-24T16:08:43Z</dcterms:created>
  <dcterms:modified xsi:type="dcterms:W3CDTF">2012-06-26T17:19:15Z</dcterms:modified>
</cp:coreProperties>
</file>